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7" r:id="rId11"/>
    <p:sldId id="266" r:id="rId12"/>
    <p:sldId id="265"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26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698" y="-4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2938BC-BC37-4218-B014-67C315758CBC}" type="datetimeFigureOut">
              <a:rPr lang="en-US" smtClean="0"/>
              <a:t>3/17/2015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4A4ED0-14E1-4B6E-A674-0D2DE8C2E88A}" type="slidenum">
              <a:rPr lang="en-US" smtClean="0"/>
              <a:t>‹#›</a:t>
            </a:fld>
            <a:endParaRPr lang="en-US"/>
          </a:p>
        </p:txBody>
      </p:sp>
    </p:spTree>
    <p:extLst>
      <p:ext uri="{BB962C8B-B14F-4D97-AF65-F5344CB8AC3E}">
        <p14:creationId xmlns:p14="http://schemas.microsoft.com/office/powerpoint/2010/main" val="1375470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4A4ED0-14E1-4B6E-A674-0D2DE8C2E88A}" type="slidenum">
              <a:rPr lang="en-US" smtClean="0"/>
              <a:t>3</a:t>
            </a:fld>
            <a:endParaRPr lang="en-US"/>
          </a:p>
        </p:txBody>
      </p:sp>
    </p:spTree>
    <p:extLst>
      <p:ext uri="{BB962C8B-B14F-4D97-AF65-F5344CB8AC3E}">
        <p14:creationId xmlns:p14="http://schemas.microsoft.com/office/powerpoint/2010/main" val="1026666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800"/>
              </a:spcAft>
            </a:pPr>
            <a:r>
              <a:rPr lang="en-US" sz="1200" dirty="0" smtClean="0"/>
              <a:t>an exciting opportunity to work with theatre professionals </a:t>
            </a:r>
            <a:r>
              <a:rPr lang="en-US" sz="1050" dirty="0" smtClean="0"/>
              <a:t>(directors and designers)</a:t>
            </a:r>
          </a:p>
          <a:p>
            <a:pPr>
              <a:spcAft>
                <a:spcPts val="1800"/>
              </a:spcAft>
            </a:pPr>
            <a:r>
              <a:rPr lang="en-US" sz="1200" dirty="0" smtClean="0"/>
              <a:t>an overview of musical theatre history</a:t>
            </a:r>
          </a:p>
          <a:p>
            <a:pPr>
              <a:spcAft>
                <a:spcPts val="1800"/>
              </a:spcAft>
            </a:pPr>
            <a:r>
              <a:rPr lang="en-US" sz="1200" dirty="0" smtClean="0"/>
              <a:t>a chance to sharpen 21</a:t>
            </a:r>
            <a:r>
              <a:rPr lang="en-US" sz="1200" baseline="30000" dirty="0" smtClean="0"/>
              <a:t>st</a:t>
            </a:r>
            <a:r>
              <a:rPr lang="en-US" sz="1200" dirty="0" smtClean="0"/>
              <a:t> century skills of Communication, Collaboration, Creative problem solving, and Connecting across cultures </a:t>
            </a:r>
          </a:p>
          <a:p>
            <a:endParaRPr lang="en-US" dirty="0"/>
          </a:p>
        </p:txBody>
      </p:sp>
      <p:sp>
        <p:nvSpPr>
          <p:cNvPr id="4" name="Slide Number Placeholder 3"/>
          <p:cNvSpPr>
            <a:spLocks noGrp="1"/>
          </p:cNvSpPr>
          <p:nvPr>
            <p:ph type="sldNum" sz="quarter" idx="10"/>
          </p:nvPr>
        </p:nvSpPr>
        <p:spPr/>
        <p:txBody>
          <a:bodyPr/>
          <a:lstStyle/>
          <a:p>
            <a:fld id="{8F4A4ED0-14E1-4B6E-A674-0D2DE8C2E88A}" type="slidenum">
              <a:rPr lang="en-US" smtClean="0"/>
              <a:t>9</a:t>
            </a:fld>
            <a:endParaRPr lang="en-US"/>
          </a:p>
        </p:txBody>
      </p:sp>
    </p:spTree>
    <p:extLst>
      <p:ext uri="{BB962C8B-B14F-4D97-AF65-F5344CB8AC3E}">
        <p14:creationId xmlns:p14="http://schemas.microsoft.com/office/powerpoint/2010/main" val="561847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74421E-FEC6-4290-86B1-C9CFD59CB651}"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2480503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74421E-FEC6-4290-86B1-C9CFD59CB651}"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3035541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74421E-FEC6-4290-86B1-C9CFD59CB651}"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3018783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74421E-FEC6-4290-86B1-C9CFD59CB651}"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2118415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74421E-FEC6-4290-86B1-C9CFD59CB651}"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2927465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74421E-FEC6-4290-86B1-C9CFD59CB651}" type="datetimeFigureOut">
              <a:rPr lang="en-US" smtClean="0"/>
              <a:t>3/17/2015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3597431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74421E-FEC6-4290-86B1-C9CFD59CB651}" type="datetimeFigureOut">
              <a:rPr lang="en-US" smtClean="0"/>
              <a:t>3/17/2015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3374562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74421E-FEC6-4290-86B1-C9CFD59CB651}" type="datetimeFigureOut">
              <a:rPr lang="en-US" smtClean="0"/>
              <a:t>3/17/2015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3830721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4421E-FEC6-4290-86B1-C9CFD59CB651}" type="datetimeFigureOut">
              <a:rPr lang="en-US" smtClean="0"/>
              <a:t>3/17/2015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995995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74421E-FEC6-4290-86B1-C9CFD59CB651}" type="datetimeFigureOut">
              <a:rPr lang="en-US" smtClean="0"/>
              <a:t>3/17/2015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2381978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74421E-FEC6-4290-86B1-C9CFD59CB651}" type="datetimeFigureOut">
              <a:rPr lang="en-US" smtClean="0"/>
              <a:t>3/17/2015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BAB01-462F-4F59-8CB0-6D473397F0F8}" type="slidenum">
              <a:rPr lang="en-US" smtClean="0"/>
              <a:t>‹#›</a:t>
            </a:fld>
            <a:endParaRPr lang="en-US"/>
          </a:p>
        </p:txBody>
      </p:sp>
    </p:spTree>
    <p:extLst>
      <p:ext uri="{BB962C8B-B14F-4D97-AF65-F5344CB8AC3E}">
        <p14:creationId xmlns:p14="http://schemas.microsoft.com/office/powerpoint/2010/main" val="625995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74421E-FEC6-4290-86B1-C9CFD59CB651}" type="datetimeFigureOut">
              <a:rPr lang="en-US" smtClean="0"/>
              <a:t>3/17/2015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8BAB01-462F-4F59-8CB0-6D473397F0F8}" type="slidenum">
              <a:rPr lang="en-US" smtClean="0"/>
              <a:t>‹#›</a:t>
            </a:fld>
            <a:endParaRPr lang="en-US"/>
          </a:p>
        </p:txBody>
      </p:sp>
    </p:spTree>
    <p:extLst>
      <p:ext uri="{BB962C8B-B14F-4D97-AF65-F5344CB8AC3E}">
        <p14:creationId xmlns:p14="http://schemas.microsoft.com/office/powerpoint/2010/main" val="309845359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teachertube.com/video/middle-school-musical-theatre-project-36877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Egrimes-droessler@wcpss.ne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docs.google.com/a/wcpss.net/file/d/0B50pR5u6Ph9Hei1PN3NZcGVQdHc/edi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arts-education-wake.wikispaces.com/weekly+updates" TargetMode="External"/><Relationship Id="rId2" Type="http://schemas.openxmlformats.org/officeDocument/2006/relationships/hyperlink" Target="https://docs.google.com/a/wcpss.net/file/d/0B50pR5u6Ph9Hei1PN3NZcGVQdHc/edi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ncasw.ncdpi.wikispaces.net/Screencast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arts-education-wake.wikispaces.com/Analysis+of+Student+Work+%28ASW%29+Resourc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rgbClr val="7030A0"/>
                </a:solidFill>
              </a:rPr>
              <a:t>Middle/High Arts </a:t>
            </a:r>
            <a:br>
              <a:rPr lang="en-US" dirty="0" smtClean="0">
                <a:solidFill>
                  <a:srgbClr val="7030A0"/>
                </a:solidFill>
              </a:rPr>
            </a:br>
            <a:r>
              <a:rPr lang="en-US" dirty="0" smtClean="0">
                <a:solidFill>
                  <a:srgbClr val="7030A0"/>
                </a:solidFill>
              </a:rPr>
              <a:t>Department Chairs</a:t>
            </a:r>
            <a:endParaRPr lang="en-US" dirty="0">
              <a:solidFill>
                <a:srgbClr val="7030A0"/>
              </a:solidFill>
            </a:endParaRPr>
          </a:p>
        </p:txBody>
      </p:sp>
      <p:sp>
        <p:nvSpPr>
          <p:cNvPr id="3" name="Subtitle 2"/>
          <p:cNvSpPr>
            <a:spLocks noGrp="1"/>
          </p:cNvSpPr>
          <p:nvPr>
            <p:ph type="subTitle" idx="1"/>
          </p:nvPr>
        </p:nvSpPr>
        <p:spPr/>
        <p:txBody>
          <a:bodyPr>
            <a:normAutofit/>
          </a:bodyPr>
          <a:lstStyle/>
          <a:p>
            <a:r>
              <a:rPr lang="en-US" dirty="0" smtClean="0">
                <a:solidFill>
                  <a:schemeClr val="accent4">
                    <a:lumMod val="75000"/>
                  </a:schemeClr>
                </a:solidFill>
              </a:rPr>
              <a:t>Thanks for sharing this PPT </a:t>
            </a:r>
          </a:p>
          <a:p>
            <a:r>
              <a:rPr lang="en-US" dirty="0" smtClean="0">
                <a:solidFill>
                  <a:schemeClr val="accent4">
                    <a:lumMod val="75000"/>
                  </a:schemeClr>
                </a:solidFill>
              </a:rPr>
              <a:t>with your colleagues!</a:t>
            </a:r>
            <a:endParaRPr lang="en-US" dirty="0">
              <a:solidFill>
                <a:schemeClr val="accent4">
                  <a:lumMod val="75000"/>
                </a:schemeClr>
              </a:solidFill>
            </a:endParaRPr>
          </a:p>
        </p:txBody>
      </p:sp>
    </p:spTree>
    <p:extLst>
      <p:ext uri="{BB962C8B-B14F-4D97-AF65-F5344CB8AC3E}">
        <p14:creationId xmlns:p14="http://schemas.microsoft.com/office/powerpoint/2010/main" val="3876740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MSMTP</a:t>
            </a:r>
            <a:endParaRPr lang="en-US" dirty="0">
              <a:solidFill>
                <a:srgbClr val="0070C0"/>
              </a:solidFill>
            </a:endParaRPr>
          </a:p>
        </p:txBody>
      </p:sp>
      <p:sp>
        <p:nvSpPr>
          <p:cNvPr id="3" name="Content Placeholder 2"/>
          <p:cNvSpPr>
            <a:spLocks noGrp="1"/>
          </p:cNvSpPr>
          <p:nvPr>
            <p:ph idx="1"/>
          </p:nvPr>
        </p:nvSpPr>
        <p:spPr/>
        <p:txBody>
          <a:bodyPr>
            <a:normAutofit lnSpcReduction="10000"/>
          </a:bodyPr>
          <a:lstStyle/>
          <a:p>
            <a:pPr>
              <a:spcAft>
                <a:spcPts val="1800"/>
              </a:spcAft>
            </a:pPr>
            <a:r>
              <a:rPr lang="en-US" b="1" dirty="0" smtClean="0"/>
              <a:t>Who?  </a:t>
            </a:r>
            <a:r>
              <a:rPr lang="en-US" dirty="0" smtClean="0"/>
              <a:t>- Current middle school students are encouraged to participate.  We are seeking a diverse group of performers and technicians with a broad range of experiences </a:t>
            </a:r>
            <a:r>
              <a:rPr lang="en-US" i="1" dirty="0" smtClean="0"/>
              <a:t>[from none-to extensive].  </a:t>
            </a:r>
          </a:p>
          <a:p>
            <a:r>
              <a:rPr lang="en-US" b="1" dirty="0" smtClean="0"/>
              <a:t>Are the opportunities for teachers?  </a:t>
            </a:r>
            <a:r>
              <a:rPr lang="en-US" dirty="0" smtClean="0"/>
              <a:t>Absolutely!  If you are interested (even if you don’t have students who might want to participate) you are welcome to join us.</a:t>
            </a:r>
            <a:endParaRPr lang="en-US" b="1" dirty="0"/>
          </a:p>
        </p:txBody>
      </p:sp>
    </p:spTree>
    <p:extLst>
      <p:ext uri="{BB962C8B-B14F-4D97-AF65-F5344CB8AC3E}">
        <p14:creationId xmlns:p14="http://schemas.microsoft.com/office/powerpoint/2010/main" val="1635245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lstStyle/>
          <a:p>
            <a:r>
              <a:rPr lang="en-US" dirty="0" smtClean="0">
                <a:solidFill>
                  <a:srgbClr val="0070C0"/>
                </a:solidFill>
              </a:rPr>
              <a:t>MSMTP</a:t>
            </a:r>
            <a:endParaRPr lang="en-US" dirty="0">
              <a:solidFill>
                <a:srgbClr val="0070C0"/>
              </a:solidFill>
            </a:endParaRPr>
          </a:p>
        </p:txBody>
      </p:sp>
      <p:sp>
        <p:nvSpPr>
          <p:cNvPr id="3" name="Content Placeholder 2"/>
          <p:cNvSpPr>
            <a:spLocks noGrp="1"/>
          </p:cNvSpPr>
          <p:nvPr>
            <p:ph idx="1"/>
          </p:nvPr>
        </p:nvSpPr>
        <p:spPr>
          <a:xfrm>
            <a:off x="457200" y="808037"/>
            <a:ext cx="8229600" cy="6049963"/>
          </a:xfrm>
        </p:spPr>
        <p:txBody>
          <a:bodyPr>
            <a:normAutofit lnSpcReduction="10000"/>
          </a:bodyPr>
          <a:lstStyle/>
          <a:p>
            <a:pPr>
              <a:spcAft>
                <a:spcPts val="1200"/>
              </a:spcAft>
            </a:pPr>
            <a:r>
              <a:rPr lang="en-US" b="1" dirty="0" smtClean="0"/>
              <a:t>Why? </a:t>
            </a:r>
            <a:r>
              <a:rPr lang="en-US" dirty="0" smtClean="0"/>
              <a:t>– previous districtwide musical theatre projects have enjoyed great success and testimonials from alumni indicate we should restore the program  Watch this </a:t>
            </a:r>
            <a:r>
              <a:rPr lang="en-US" dirty="0" smtClean="0">
                <a:hlinkClick r:id="rId2"/>
              </a:rPr>
              <a:t>Video Clip</a:t>
            </a:r>
            <a:r>
              <a:rPr lang="en-US" dirty="0" smtClean="0"/>
              <a:t> for more info</a:t>
            </a:r>
          </a:p>
          <a:p>
            <a:pPr>
              <a:spcAft>
                <a:spcPts val="1200"/>
              </a:spcAft>
            </a:pPr>
            <a:r>
              <a:rPr lang="en-US" b="1" dirty="0" smtClean="0"/>
              <a:t>Why?? </a:t>
            </a:r>
            <a:r>
              <a:rPr lang="en-US" dirty="0" smtClean="0"/>
              <a:t>– supporting musical theatre at the middle school level can serve to recruit and retain students in the arts for high school study</a:t>
            </a:r>
          </a:p>
          <a:p>
            <a:r>
              <a:rPr lang="en-US" b="1" dirty="0" smtClean="0"/>
              <a:t>Why??? </a:t>
            </a:r>
            <a:r>
              <a:rPr lang="en-US" dirty="0" smtClean="0"/>
              <a:t>– participants (students &amp; staff) will have an authentic growth opportunity that will last a lifetime</a:t>
            </a:r>
            <a:endParaRPr lang="en-US" b="1" dirty="0" smtClean="0"/>
          </a:p>
          <a:p>
            <a:endParaRPr lang="en-US" b="1" dirty="0"/>
          </a:p>
        </p:txBody>
      </p:sp>
    </p:spTree>
    <p:extLst>
      <p:ext uri="{BB962C8B-B14F-4D97-AF65-F5344CB8AC3E}">
        <p14:creationId xmlns:p14="http://schemas.microsoft.com/office/powerpoint/2010/main" val="1628677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Benefits of the MSMTP</a:t>
            </a:r>
            <a:endParaRPr lang="en-US" dirty="0">
              <a:solidFill>
                <a:srgbClr val="0070C0"/>
              </a:solidFill>
            </a:endParaRPr>
          </a:p>
        </p:txBody>
      </p:sp>
      <p:sp>
        <p:nvSpPr>
          <p:cNvPr id="3" name="Content Placeholder 2"/>
          <p:cNvSpPr>
            <a:spLocks noGrp="1"/>
          </p:cNvSpPr>
          <p:nvPr>
            <p:ph idx="1"/>
          </p:nvPr>
        </p:nvSpPr>
        <p:spPr/>
        <p:txBody>
          <a:bodyPr>
            <a:normAutofit fontScale="55000" lnSpcReduction="20000"/>
          </a:bodyPr>
          <a:lstStyle/>
          <a:p>
            <a:pPr lvl="0"/>
            <a:r>
              <a:rPr lang="en-US" b="1" dirty="0" smtClean="0"/>
              <a:t>Middle school students </a:t>
            </a:r>
            <a:r>
              <a:rPr lang="en-US" dirty="0" smtClean="0"/>
              <a:t>will:</a:t>
            </a:r>
          </a:p>
          <a:p>
            <a:pPr lvl="1"/>
            <a:r>
              <a:rPr lang="en-US" dirty="0" smtClean="0"/>
              <a:t>Experience a broad range of musical theatre</a:t>
            </a:r>
          </a:p>
          <a:p>
            <a:pPr lvl="1"/>
            <a:r>
              <a:rPr lang="en-US" dirty="0" smtClean="0"/>
              <a:t>Explore playwriting/script development</a:t>
            </a:r>
          </a:p>
          <a:p>
            <a:pPr lvl="1"/>
            <a:r>
              <a:rPr lang="en-US" dirty="0" smtClean="0"/>
              <a:t>Examine and experience the creative process</a:t>
            </a:r>
          </a:p>
          <a:p>
            <a:pPr lvl="1"/>
            <a:r>
              <a:rPr lang="en-US" dirty="0" smtClean="0"/>
              <a:t>Develop artistic skills, discipline, work ethic, respect for others</a:t>
            </a:r>
          </a:p>
          <a:p>
            <a:pPr lvl="1"/>
            <a:r>
              <a:rPr lang="en-US" dirty="0" smtClean="0"/>
              <a:t>Collaborate as an ensemble from musician &gt; performer &gt; technician &gt; assistant designer</a:t>
            </a:r>
          </a:p>
          <a:p>
            <a:pPr lvl="1"/>
            <a:r>
              <a:rPr lang="en-US" dirty="0" smtClean="0"/>
              <a:t>Explore career options in the Arts and discover the Arts skills that translate to other professions</a:t>
            </a:r>
          </a:p>
          <a:p>
            <a:pPr lvl="1"/>
            <a:r>
              <a:rPr lang="en-US" dirty="0" smtClean="0"/>
              <a:t>Build resilience and self-awareness</a:t>
            </a:r>
          </a:p>
          <a:p>
            <a:pPr marL="457200" lvl="1" indent="0">
              <a:buNone/>
            </a:pPr>
            <a:endParaRPr lang="en-US" dirty="0" smtClean="0"/>
          </a:p>
          <a:p>
            <a:pPr lvl="0"/>
            <a:r>
              <a:rPr lang="en-US" b="1" dirty="0" smtClean="0"/>
              <a:t>Participating teachers </a:t>
            </a:r>
            <a:r>
              <a:rPr lang="en-US" dirty="0" smtClean="0"/>
              <a:t>will:</a:t>
            </a:r>
          </a:p>
          <a:p>
            <a:pPr lvl="1"/>
            <a:r>
              <a:rPr lang="en-US" dirty="0" smtClean="0"/>
              <a:t>Be rejuvenated by working with students from across the district </a:t>
            </a:r>
          </a:p>
          <a:p>
            <a:pPr lvl="1"/>
            <a:r>
              <a:rPr lang="en-US" dirty="0" smtClean="0"/>
              <a:t>Enhance their instructional skills by collaborating with other teaching artists</a:t>
            </a:r>
          </a:p>
          <a:p>
            <a:pPr lvl="1"/>
            <a:r>
              <a:rPr lang="en-US" dirty="0" smtClean="0"/>
              <a:t>Practice and reflect on the creative process </a:t>
            </a:r>
          </a:p>
          <a:p>
            <a:pPr marL="457200" lvl="1" indent="0">
              <a:buNone/>
            </a:pPr>
            <a:endParaRPr lang="en-US" dirty="0" smtClean="0"/>
          </a:p>
          <a:p>
            <a:pPr lvl="0"/>
            <a:r>
              <a:rPr lang="en-US" b="1" dirty="0" smtClean="0"/>
              <a:t>Community members</a:t>
            </a:r>
            <a:r>
              <a:rPr lang="en-US" dirty="0" smtClean="0"/>
              <a:t> will:</a:t>
            </a:r>
          </a:p>
          <a:p>
            <a:pPr lvl="1"/>
            <a:r>
              <a:rPr lang="en-US" dirty="0" smtClean="0"/>
              <a:t>Participate in an innovative program that celebrates the creative process</a:t>
            </a:r>
          </a:p>
          <a:p>
            <a:pPr lvl="1"/>
            <a:r>
              <a:rPr lang="en-US" dirty="0" smtClean="0"/>
              <a:t>Develop a greater appreciation for the arts and their value in supporting adolescents and preparing for success in the workforce</a:t>
            </a:r>
          </a:p>
          <a:p>
            <a:endParaRPr lang="en-US" dirty="0"/>
          </a:p>
        </p:txBody>
      </p:sp>
    </p:spTree>
    <p:extLst>
      <p:ext uri="{BB962C8B-B14F-4D97-AF65-F5344CB8AC3E}">
        <p14:creationId xmlns:p14="http://schemas.microsoft.com/office/powerpoint/2010/main" val="2529804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6172200" cy="1143000"/>
          </a:xfrm>
        </p:spPr>
        <p:txBody>
          <a:bodyPr>
            <a:normAutofit fontScale="90000"/>
          </a:bodyPr>
          <a:lstStyle/>
          <a:p>
            <a:r>
              <a:rPr lang="en-US" dirty="0" smtClean="0">
                <a:solidFill>
                  <a:srgbClr val="0070C0"/>
                </a:solidFill>
              </a:rPr>
              <a:t>Interested in more information about MSMTP?</a:t>
            </a:r>
            <a:endParaRPr lang="en-US" dirty="0">
              <a:solidFill>
                <a:srgbClr val="0070C0"/>
              </a:solidFill>
            </a:endParaRPr>
          </a:p>
        </p:txBody>
      </p:sp>
      <p:sp>
        <p:nvSpPr>
          <p:cNvPr id="3" name="Content Placeholder 2"/>
          <p:cNvSpPr>
            <a:spLocks noGrp="1"/>
          </p:cNvSpPr>
          <p:nvPr>
            <p:ph idx="1"/>
          </p:nvPr>
        </p:nvSpPr>
        <p:spPr>
          <a:xfrm>
            <a:off x="457200" y="3124200"/>
            <a:ext cx="8229600" cy="3001963"/>
          </a:xfrm>
        </p:spPr>
        <p:txBody>
          <a:bodyPr/>
          <a:lstStyle/>
          <a:p>
            <a:pPr marL="0" indent="0" algn="ctr">
              <a:buNone/>
            </a:pPr>
            <a:r>
              <a:rPr lang="en-US" dirty="0" smtClean="0"/>
              <a:t>Email Liz </a:t>
            </a:r>
            <a:r>
              <a:rPr lang="en-US" dirty="0" err="1" smtClean="0"/>
              <a:t>Droessler</a:t>
            </a:r>
            <a:endParaRPr lang="en-US" dirty="0" smtClean="0"/>
          </a:p>
          <a:p>
            <a:pPr marL="0" indent="0" algn="ctr">
              <a:buNone/>
            </a:pPr>
            <a:r>
              <a:rPr lang="en-US" dirty="0" smtClean="0">
                <a:hlinkClick r:id="rId2"/>
              </a:rPr>
              <a:t>Egrimes-droessler@wcpss.net</a:t>
            </a:r>
            <a:r>
              <a:rPr lang="en-US" dirty="0" smtClean="0"/>
              <a:t> </a:t>
            </a:r>
          </a:p>
          <a:p>
            <a:pPr marL="0" indent="0" algn="ctr">
              <a:buNone/>
            </a:pPr>
            <a:r>
              <a:rPr lang="en-US" dirty="0"/>
              <a:t>w</a:t>
            </a:r>
            <a:r>
              <a:rPr lang="en-US" dirty="0" smtClean="0"/>
              <a:t>ith MSMTP in the subject line</a:t>
            </a:r>
            <a:endParaRPr lang="en-US" dirty="0"/>
          </a:p>
        </p:txBody>
      </p:sp>
    </p:spTree>
    <p:extLst>
      <p:ext uri="{BB962C8B-B14F-4D97-AF65-F5344CB8AC3E}">
        <p14:creationId xmlns:p14="http://schemas.microsoft.com/office/powerpoint/2010/main" val="1583236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626DD"/>
                </a:solidFill>
              </a:rPr>
              <a:t>Susan Roberts Scholarship</a:t>
            </a:r>
            <a:endParaRPr lang="en-US" dirty="0">
              <a:solidFill>
                <a:srgbClr val="F626DD"/>
              </a:solidFill>
            </a:endParaRPr>
          </a:p>
        </p:txBody>
      </p:sp>
      <p:sp>
        <p:nvSpPr>
          <p:cNvPr id="3" name="Content Placeholder 2"/>
          <p:cNvSpPr>
            <a:spLocks noGrp="1"/>
          </p:cNvSpPr>
          <p:nvPr>
            <p:ph idx="1"/>
          </p:nvPr>
        </p:nvSpPr>
        <p:spPr/>
        <p:txBody>
          <a:bodyPr/>
          <a:lstStyle/>
          <a:p>
            <a:r>
              <a:rPr lang="en-US" dirty="0" smtClean="0"/>
              <a:t>This information was provided in the principals’ weekly update on 3/3/15</a:t>
            </a:r>
          </a:p>
          <a:p>
            <a:pPr marL="0" indent="0">
              <a:buNone/>
            </a:pPr>
            <a:r>
              <a:rPr lang="en-US" b="1" u="sng" dirty="0" smtClean="0">
                <a:hlinkClick r:id="rId2"/>
              </a:rPr>
              <a:t>Susan </a:t>
            </a:r>
            <a:r>
              <a:rPr lang="en-US" b="1" u="sng" dirty="0">
                <a:hlinkClick r:id="rId2"/>
              </a:rPr>
              <a:t>Roberts Scholarship </a:t>
            </a:r>
            <a:r>
              <a:rPr lang="en-US" b="1" u="sng" dirty="0" smtClean="0">
                <a:hlinkClick r:id="rId2"/>
              </a:rPr>
              <a:t>Application</a:t>
            </a:r>
            <a:endParaRPr lang="en-US" b="1" u="sng" dirty="0" smtClean="0"/>
          </a:p>
          <a:p>
            <a:pPr marL="0" indent="0">
              <a:buNone/>
            </a:pPr>
            <a:r>
              <a:rPr lang="en-US" b="1" dirty="0" smtClean="0"/>
              <a:t>To</a:t>
            </a:r>
            <a:r>
              <a:rPr lang="en-US" b="1" dirty="0"/>
              <a:t>:</a:t>
            </a:r>
            <a:r>
              <a:rPr lang="en-US" dirty="0"/>
              <a:t> High School Principals, Deans, Counselors and Arts Teachers</a:t>
            </a:r>
          </a:p>
          <a:p>
            <a:pPr marL="0" indent="0">
              <a:buNone/>
            </a:pPr>
            <a:r>
              <a:rPr lang="en-US" b="1" dirty="0"/>
              <a:t>From:</a:t>
            </a:r>
            <a:r>
              <a:rPr lang="en-US" dirty="0"/>
              <a:t> Liz Grimes-</a:t>
            </a:r>
            <a:r>
              <a:rPr lang="en-US" dirty="0" err="1"/>
              <a:t>Droessler</a:t>
            </a:r>
            <a:endParaRPr lang="en-US" dirty="0"/>
          </a:p>
          <a:p>
            <a:pPr marL="0" indent="0">
              <a:buNone/>
            </a:pPr>
            <a:r>
              <a:rPr lang="en-US" b="1" dirty="0"/>
              <a:t>Due Date: 03/20/15</a:t>
            </a:r>
            <a:r>
              <a:rPr lang="en-US" dirty="0"/>
              <a:t> </a:t>
            </a:r>
          </a:p>
          <a:p>
            <a:endParaRPr lang="en-US" dirty="0"/>
          </a:p>
        </p:txBody>
      </p:sp>
    </p:spTree>
    <p:extLst>
      <p:ext uri="{BB962C8B-B14F-4D97-AF65-F5344CB8AC3E}">
        <p14:creationId xmlns:p14="http://schemas.microsoft.com/office/powerpoint/2010/main" val="919452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lstStyle/>
          <a:p>
            <a:r>
              <a:rPr lang="en-US" dirty="0" smtClean="0">
                <a:solidFill>
                  <a:srgbClr val="F626DD"/>
                </a:solidFill>
              </a:rPr>
              <a:t>Susan Roberts Scholarship</a:t>
            </a:r>
            <a:endParaRPr lang="en-US" dirty="0">
              <a:solidFill>
                <a:srgbClr val="F626DD"/>
              </a:solidFill>
            </a:endParaRPr>
          </a:p>
        </p:txBody>
      </p:sp>
      <p:sp>
        <p:nvSpPr>
          <p:cNvPr id="3" name="Content Placeholder 2"/>
          <p:cNvSpPr>
            <a:spLocks noGrp="1"/>
          </p:cNvSpPr>
          <p:nvPr>
            <p:ph idx="1"/>
          </p:nvPr>
        </p:nvSpPr>
        <p:spPr>
          <a:xfrm>
            <a:off x="457200" y="914400"/>
            <a:ext cx="8229600" cy="5943600"/>
          </a:xfrm>
        </p:spPr>
        <p:txBody>
          <a:bodyPr>
            <a:normAutofit fontScale="92500" lnSpcReduction="10000"/>
          </a:bodyPr>
          <a:lstStyle/>
          <a:p>
            <a:pPr marL="0" indent="0">
              <a:spcAft>
                <a:spcPts val="1200"/>
              </a:spcAft>
              <a:buNone/>
            </a:pPr>
            <a:r>
              <a:rPr lang="en-US" dirty="0" smtClean="0"/>
              <a:t>The Susan Ellis Roberts Scholarship was established in 2003 to annually award a Wake County graduating senior who has demonstrated a special talent in the visual or performing arts, leadership, teaching, entrepreneurship or other creative gift.   </a:t>
            </a:r>
          </a:p>
          <a:p>
            <a:pPr marL="0" indent="0">
              <a:spcAft>
                <a:spcPts val="1200"/>
              </a:spcAft>
              <a:buNone/>
            </a:pPr>
            <a:r>
              <a:rPr lang="en-US" dirty="0" smtClean="0"/>
              <a:t>Susan Roberts wanted this scholarship to honor students who do not fit a mold or are often overlooked—students she considered to be “diamonds in the rough.” </a:t>
            </a:r>
          </a:p>
          <a:p>
            <a:pPr marL="0" indent="0">
              <a:spcAft>
                <a:spcPts val="1200"/>
              </a:spcAft>
              <a:buNone/>
            </a:pPr>
            <a:r>
              <a:rPr lang="en-US" dirty="0" smtClean="0"/>
              <a:t>The dream and design of Susan Ellis Roberts is to find such creative and talented young people and to reward them for their talent, commitment, tenacity and creative vision.</a:t>
            </a:r>
          </a:p>
        </p:txBody>
      </p:sp>
    </p:spTree>
    <p:extLst>
      <p:ext uri="{BB962C8B-B14F-4D97-AF65-F5344CB8AC3E}">
        <p14:creationId xmlns:p14="http://schemas.microsoft.com/office/powerpoint/2010/main" val="974851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lstStyle/>
          <a:p>
            <a:r>
              <a:rPr lang="en-US" dirty="0" smtClean="0">
                <a:solidFill>
                  <a:srgbClr val="F626DD"/>
                </a:solidFill>
              </a:rPr>
              <a:t>Susan Roberts Scholarship</a:t>
            </a:r>
            <a:endParaRPr lang="en-US" dirty="0">
              <a:solidFill>
                <a:srgbClr val="F626DD"/>
              </a:solidFill>
            </a:endParaRPr>
          </a:p>
        </p:txBody>
      </p:sp>
      <p:sp>
        <p:nvSpPr>
          <p:cNvPr id="3" name="Content Placeholder 2"/>
          <p:cNvSpPr>
            <a:spLocks noGrp="1"/>
          </p:cNvSpPr>
          <p:nvPr>
            <p:ph idx="1"/>
          </p:nvPr>
        </p:nvSpPr>
        <p:spPr>
          <a:xfrm>
            <a:off x="152400" y="1219200"/>
            <a:ext cx="8839200" cy="5334000"/>
          </a:xfrm>
        </p:spPr>
        <p:txBody>
          <a:bodyPr>
            <a:normAutofit/>
          </a:bodyPr>
          <a:lstStyle/>
          <a:p>
            <a:pPr>
              <a:spcAft>
                <a:spcPts val="1200"/>
              </a:spcAft>
            </a:pPr>
            <a:r>
              <a:rPr lang="en-US" dirty="0" smtClean="0"/>
              <a:t>The application can be found here:  </a:t>
            </a:r>
            <a:r>
              <a:rPr lang="en-US" sz="1900" dirty="0" smtClean="0">
                <a:hlinkClick r:id="rId2"/>
              </a:rPr>
              <a:t>https://docs.google.com/a/wcpss.net/file/d/0B50pR5u6Ph9Hei1PN3NZcGVQdHc/edit</a:t>
            </a:r>
            <a:endParaRPr lang="en-US" sz="1900" dirty="0" smtClean="0"/>
          </a:p>
          <a:p>
            <a:pPr>
              <a:spcAft>
                <a:spcPts val="1200"/>
              </a:spcAft>
            </a:pPr>
            <a:r>
              <a:rPr lang="en-US" dirty="0" smtClean="0"/>
              <a:t>The application is also posted on the Arts Ed Wiki </a:t>
            </a:r>
            <a:r>
              <a:rPr lang="en-US" sz="2100" dirty="0" smtClean="0">
                <a:hlinkClick r:id="rId3"/>
              </a:rPr>
              <a:t>https://arts-education-wake.wikispaces.com/weekly+updates</a:t>
            </a:r>
            <a:endParaRPr lang="en-US" dirty="0" smtClean="0"/>
          </a:p>
          <a:p>
            <a:pPr>
              <a:spcAft>
                <a:spcPts val="1200"/>
              </a:spcAft>
            </a:pPr>
            <a:r>
              <a:rPr lang="en-US" dirty="0" smtClean="0"/>
              <a:t>As of 3/17 -</a:t>
            </a:r>
            <a:r>
              <a:rPr lang="en-US" dirty="0" smtClean="0"/>
              <a:t> the Arts Education office has received no applications</a:t>
            </a:r>
          </a:p>
          <a:p>
            <a:r>
              <a:rPr lang="en-US" dirty="0" smtClean="0"/>
              <a:t>Please let Liz </a:t>
            </a:r>
            <a:r>
              <a:rPr lang="en-US" dirty="0" err="1" smtClean="0"/>
              <a:t>Droessler</a:t>
            </a:r>
            <a:r>
              <a:rPr lang="en-US" dirty="0" smtClean="0"/>
              <a:t> know if you have any students that might be applying so we can extend the deadline to 4/3/15</a:t>
            </a:r>
            <a:endParaRPr lang="en-US" dirty="0"/>
          </a:p>
        </p:txBody>
      </p:sp>
    </p:spTree>
    <p:extLst>
      <p:ext uri="{BB962C8B-B14F-4D97-AF65-F5344CB8AC3E}">
        <p14:creationId xmlns:p14="http://schemas.microsoft.com/office/powerpoint/2010/main" val="1980543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Kudos for all your work – EVERYDAY!</a:t>
            </a:r>
            <a:endParaRPr lang="en-US"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29942" y="1219200"/>
            <a:ext cx="7084116" cy="4525963"/>
          </a:xfrm>
        </p:spPr>
      </p:pic>
      <p:sp>
        <p:nvSpPr>
          <p:cNvPr id="5" name="Title 1"/>
          <p:cNvSpPr txBox="1">
            <a:spLocks/>
          </p:cNvSpPr>
          <p:nvPr/>
        </p:nvSpPr>
        <p:spPr>
          <a:xfrm>
            <a:off x="228600" y="5715000"/>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For these and so many more … </a:t>
            </a:r>
          </a:p>
          <a:p>
            <a:r>
              <a:rPr lang="en-US" dirty="0" smtClean="0">
                <a:solidFill>
                  <a:srgbClr val="FFFF00"/>
                </a:solidFill>
              </a:rPr>
              <a:t>Thank you!</a:t>
            </a:r>
            <a:endParaRPr lang="en-US" dirty="0">
              <a:solidFill>
                <a:srgbClr val="FFFF00"/>
              </a:solidFill>
            </a:endParaRPr>
          </a:p>
        </p:txBody>
      </p:sp>
    </p:spTree>
    <p:extLst>
      <p:ext uri="{BB962C8B-B14F-4D97-AF65-F5344CB8AC3E}">
        <p14:creationId xmlns:p14="http://schemas.microsoft.com/office/powerpoint/2010/main" val="4030542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a:spcAft>
                <a:spcPts val="2400"/>
              </a:spcAft>
            </a:pPr>
            <a:r>
              <a:rPr lang="en-US" dirty="0" smtClean="0">
                <a:solidFill>
                  <a:srgbClr val="00B050"/>
                </a:solidFill>
              </a:rPr>
              <a:t>Analysis of Student Work</a:t>
            </a:r>
          </a:p>
          <a:p>
            <a:pPr>
              <a:spcAft>
                <a:spcPts val="2400"/>
              </a:spcAft>
            </a:pPr>
            <a:r>
              <a:rPr lang="en-US" dirty="0" smtClean="0">
                <a:solidFill>
                  <a:srgbClr val="0070C0"/>
                </a:solidFill>
              </a:rPr>
              <a:t>Middle School Musical Theatre Project</a:t>
            </a:r>
          </a:p>
          <a:p>
            <a:pPr>
              <a:spcAft>
                <a:spcPts val="2400"/>
              </a:spcAft>
            </a:pPr>
            <a:r>
              <a:rPr lang="en-US" dirty="0" smtClean="0">
                <a:solidFill>
                  <a:srgbClr val="F626DD"/>
                </a:solidFill>
              </a:rPr>
              <a:t>Susan Roberts Scholarship</a:t>
            </a:r>
          </a:p>
          <a:p>
            <a:pPr>
              <a:spcAft>
                <a:spcPts val="2400"/>
              </a:spcAft>
            </a:pPr>
            <a:r>
              <a:rPr lang="en-US" dirty="0" smtClean="0">
                <a:solidFill>
                  <a:srgbClr val="FFFF00"/>
                </a:solidFill>
              </a:rPr>
              <a:t>Kudos</a:t>
            </a:r>
            <a:endParaRPr lang="en-US" dirty="0">
              <a:solidFill>
                <a:srgbClr val="FFFF00"/>
              </a:solidFill>
            </a:endParaRPr>
          </a:p>
        </p:txBody>
      </p:sp>
    </p:spTree>
    <p:extLst>
      <p:ext uri="{BB962C8B-B14F-4D97-AF65-F5344CB8AC3E}">
        <p14:creationId xmlns:p14="http://schemas.microsoft.com/office/powerpoint/2010/main" val="150338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Analysis of Student Work</a:t>
            </a:r>
            <a:endParaRPr lang="en-US" dirty="0">
              <a:solidFill>
                <a:srgbClr val="00B050"/>
              </a:solidFill>
            </a:endParaRPr>
          </a:p>
        </p:txBody>
      </p:sp>
      <p:sp>
        <p:nvSpPr>
          <p:cNvPr id="3" name="Content Placeholder 2"/>
          <p:cNvSpPr>
            <a:spLocks noGrp="1"/>
          </p:cNvSpPr>
          <p:nvPr>
            <p:ph idx="1"/>
          </p:nvPr>
        </p:nvSpPr>
        <p:spPr>
          <a:xfrm>
            <a:off x="457200" y="1600200"/>
            <a:ext cx="8305800" cy="4876800"/>
          </a:xfrm>
        </p:spPr>
        <p:txBody>
          <a:bodyPr>
            <a:normAutofit fontScale="55000" lnSpcReduction="20000"/>
          </a:bodyPr>
          <a:lstStyle/>
          <a:p>
            <a:pPr marL="0" indent="0">
              <a:buNone/>
            </a:pPr>
            <a:r>
              <a:rPr lang="en-US" dirty="0" smtClean="0"/>
              <a:t>The following tasks should have been completed:</a:t>
            </a:r>
          </a:p>
          <a:p>
            <a:r>
              <a:rPr lang="en-US" dirty="0" smtClean="0"/>
              <a:t>teacher validates class schedule</a:t>
            </a:r>
          </a:p>
          <a:p>
            <a:r>
              <a:rPr lang="en-US" dirty="0" smtClean="0"/>
              <a:t>principal validates teacher's schedule</a:t>
            </a:r>
          </a:p>
          <a:p>
            <a:r>
              <a:rPr lang="en-US" dirty="0" smtClean="0"/>
              <a:t>platform selects 3 classes as targets for evidence gathering</a:t>
            </a:r>
          </a:p>
          <a:p>
            <a:r>
              <a:rPr lang="en-US" dirty="0" smtClean="0"/>
              <a:t>teacher identifies 1 objective for each targeted class (total of 3*)</a:t>
            </a:r>
          </a:p>
          <a:p>
            <a:r>
              <a:rPr lang="en-US" dirty="0" smtClean="0"/>
              <a:t>principal approves selected objectives </a:t>
            </a:r>
          </a:p>
          <a:p>
            <a:r>
              <a:rPr lang="en-US" dirty="0" smtClean="0"/>
              <a:t>* for the 2014-15 school year only - if the platform selects 2 courses with the same course number - the teacher may use the same objective for the duplicate courses </a:t>
            </a:r>
          </a:p>
          <a:p>
            <a:r>
              <a:rPr lang="en-US" dirty="0" smtClean="0"/>
              <a:t>The screencasts provide invaluable step-by-step information </a:t>
            </a:r>
          </a:p>
          <a:p>
            <a:r>
              <a:rPr lang="en-US" dirty="0" smtClean="0">
                <a:hlinkClick r:id="rId3"/>
              </a:rPr>
              <a:t>http://ncasw.ncdpi.wikispaces.net/Screencasts</a:t>
            </a:r>
            <a:endParaRPr lang="en-US" dirty="0" smtClean="0"/>
          </a:p>
          <a:p>
            <a:r>
              <a:rPr lang="en-US" dirty="0" smtClean="0"/>
              <a:t> </a:t>
            </a:r>
          </a:p>
          <a:p>
            <a:r>
              <a:rPr lang="en-US" b="1" dirty="0" smtClean="0"/>
              <a:t>Content-specific PLTs</a:t>
            </a:r>
            <a:r>
              <a:rPr lang="en-US" dirty="0" smtClean="0"/>
              <a:t> are working on lesson ideas and evidence gathering to support the various objectives.  These are posted in google drives and shared with each content area.  If any of your ASW teachers (Arts/World Languages/Healthful Living) are having difficulty, please ask them to consult their PLTs and contact either Liz </a:t>
            </a:r>
            <a:r>
              <a:rPr lang="en-US" dirty="0" err="1" smtClean="0"/>
              <a:t>Droessler</a:t>
            </a:r>
            <a:r>
              <a:rPr lang="en-US" dirty="0" smtClean="0"/>
              <a:t> (egrimes-droessler@wcpss.net), </a:t>
            </a:r>
            <a:r>
              <a:rPr lang="en-US" dirty="0" err="1" smtClean="0"/>
              <a:t>Delynda</a:t>
            </a:r>
            <a:r>
              <a:rPr lang="en-US" dirty="0" smtClean="0"/>
              <a:t> Ramirez-Carter (dramirez-carter@wcpss.net), or Brian Glendenning (bglendenning@wcpss.net)</a:t>
            </a:r>
          </a:p>
          <a:p>
            <a:endParaRPr lang="en-US" dirty="0"/>
          </a:p>
        </p:txBody>
      </p:sp>
    </p:spTree>
    <p:extLst>
      <p:ext uri="{BB962C8B-B14F-4D97-AF65-F5344CB8AC3E}">
        <p14:creationId xmlns:p14="http://schemas.microsoft.com/office/powerpoint/2010/main" val="2700429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944562"/>
          </a:xfrm>
        </p:spPr>
        <p:txBody>
          <a:bodyPr/>
          <a:lstStyle/>
          <a:p>
            <a:r>
              <a:rPr lang="en-US" dirty="0" smtClean="0">
                <a:solidFill>
                  <a:srgbClr val="00B050"/>
                </a:solidFill>
              </a:rPr>
              <a:t>ASW – Keys to Success</a:t>
            </a:r>
            <a:endParaRPr lang="en-US" dirty="0">
              <a:solidFill>
                <a:srgbClr val="00B050"/>
              </a:solidFill>
            </a:endParaRPr>
          </a:p>
        </p:txBody>
      </p:sp>
      <p:sp>
        <p:nvSpPr>
          <p:cNvPr id="3" name="Content Placeholder 2"/>
          <p:cNvSpPr>
            <a:spLocks noGrp="1"/>
          </p:cNvSpPr>
          <p:nvPr>
            <p:ph idx="1"/>
          </p:nvPr>
        </p:nvSpPr>
        <p:spPr>
          <a:xfrm>
            <a:off x="419100" y="1219200"/>
            <a:ext cx="8229600" cy="4800600"/>
          </a:xfrm>
        </p:spPr>
        <p:txBody>
          <a:bodyPr>
            <a:normAutofit lnSpcReduction="10000"/>
          </a:bodyPr>
          <a:lstStyle/>
          <a:p>
            <a:pPr>
              <a:spcAft>
                <a:spcPts val="1200"/>
              </a:spcAft>
            </a:pPr>
            <a:r>
              <a:rPr lang="en-US" dirty="0" smtClean="0"/>
              <a:t>Keep it simple</a:t>
            </a:r>
          </a:p>
          <a:p>
            <a:pPr>
              <a:spcAft>
                <a:spcPts val="1200"/>
              </a:spcAft>
            </a:pPr>
            <a:r>
              <a:rPr lang="en-US" dirty="0" smtClean="0"/>
              <a:t>Gather evidence in the early stages of learning (you’re trying to show growth not proficiency)</a:t>
            </a:r>
          </a:p>
          <a:p>
            <a:pPr>
              <a:spcAft>
                <a:spcPts val="1200"/>
              </a:spcAft>
            </a:pPr>
            <a:r>
              <a:rPr lang="en-US" dirty="0" smtClean="0"/>
              <a:t>Pay close attention to the </a:t>
            </a:r>
            <a:r>
              <a:rPr lang="en-US" b="1" u="sng" dirty="0" smtClean="0"/>
              <a:t>verb</a:t>
            </a:r>
            <a:r>
              <a:rPr lang="en-US" dirty="0" smtClean="0"/>
              <a:t> of the clarifying objective </a:t>
            </a:r>
          </a:p>
          <a:p>
            <a:r>
              <a:rPr lang="en-US" dirty="0" smtClean="0"/>
              <a:t>More info on how to write the context will be posted by DPI soon – check out their website for answers  http://ncasw.ncdpi.wikispaces.net/home</a:t>
            </a:r>
            <a:endParaRPr lang="en-US" dirty="0"/>
          </a:p>
        </p:txBody>
      </p:sp>
      <p:pic>
        <p:nvPicPr>
          <p:cNvPr id="1028" name="Picture 4" descr="C:\Users\egrimes-droessler\AppData\Local\Microsoft\Windows\Temporary Internet Files\Content.IE5\TCON4ONX\key-icon[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53400" y="0"/>
            <a:ext cx="990600" cy="990600"/>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Users\egrimes-droessler\AppData\Local\Microsoft\Windows\Temporary Internet Files\Content.IE5\22TK9EDQ\key-16457-larg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7619408">
            <a:off x="8126781" y="5630618"/>
            <a:ext cx="535726" cy="121788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descr="C:\Users\egrimes-droessler\AppData\Local\Microsoft\Windows\Temporary Internet Files\Content.IE5\22TK9EDQ\key-16457-larg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7619408">
            <a:off x="8279181" y="5783018"/>
            <a:ext cx="535726" cy="12178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3" descr="C:\Users\egrimes-droessler\AppData\Local\Microsoft\Windows\Temporary Internet Files\Content.IE5\22TK9EDQ\key-16457-larg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178890">
            <a:off x="330548" y="28558"/>
            <a:ext cx="535726" cy="121788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C:\Users\egrimes-droessler\AppData\Local\Microsoft\Windows\Temporary Internet Files\Content.IE5\TCON4ONX\key-icon[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a:off x="0" y="5867400"/>
            <a:ext cx="990600"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471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ASW - Check the Resources</a:t>
            </a:r>
            <a:endParaRPr lang="en-US" dirty="0">
              <a:solidFill>
                <a:srgbClr val="00B050"/>
              </a:solidFill>
            </a:endParaRPr>
          </a:p>
        </p:txBody>
      </p:sp>
      <p:sp>
        <p:nvSpPr>
          <p:cNvPr id="3" name="Content Placeholder 2"/>
          <p:cNvSpPr>
            <a:spLocks noGrp="1"/>
          </p:cNvSpPr>
          <p:nvPr>
            <p:ph idx="1"/>
          </p:nvPr>
        </p:nvSpPr>
        <p:spPr>
          <a:xfrm>
            <a:off x="457200" y="1447800"/>
            <a:ext cx="8229600" cy="5410200"/>
          </a:xfrm>
        </p:spPr>
        <p:txBody>
          <a:bodyPr>
            <a:normAutofit/>
          </a:bodyPr>
          <a:lstStyle/>
          <a:p>
            <a:r>
              <a:rPr lang="en-US" dirty="0" smtClean="0"/>
              <a:t>PLTs have done a </a:t>
            </a:r>
            <a:r>
              <a:rPr lang="en-US" b="1" u="sng" dirty="0" smtClean="0"/>
              <a:t>great</a:t>
            </a:r>
            <a:r>
              <a:rPr lang="en-US" dirty="0" smtClean="0"/>
              <a:t> job of sharing ideas regarding objective selection and evidence gathering – check their shared google drives for examples – participate in PLT meetings</a:t>
            </a:r>
          </a:p>
          <a:p>
            <a:pPr marL="0" indent="0">
              <a:buNone/>
            </a:pPr>
            <a:endParaRPr lang="en-US" dirty="0" smtClean="0"/>
          </a:p>
          <a:p>
            <a:r>
              <a:rPr lang="en-US" dirty="0" smtClean="0"/>
              <a:t>Check the Arts Ed Wiki for examples (including those posted by DPI) </a:t>
            </a:r>
            <a:r>
              <a:rPr lang="en-US" dirty="0" smtClean="0">
                <a:hlinkClick r:id="rId2"/>
              </a:rPr>
              <a:t>ASW on Arts Ed Wiki</a:t>
            </a:r>
            <a:endParaRPr lang="en-US" dirty="0" smtClean="0"/>
          </a:p>
          <a:p>
            <a:pPr marL="0" indent="0">
              <a:buNone/>
            </a:pPr>
            <a:endParaRPr lang="en-US" dirty="0" smtClean="0"/>
          </a:p>
          <a:p>
            <a:r>
              <a:rPr lang="en-US" dirty="0" smtClean="0"/>
              <a:t>Contact Liz if you have questions or concerns</a:t>
            </a:r>
          </a:p>
          <a:p>
            <a:endParaRPr lang="en-US" dirty="0"/>
          </a:p>
        </p:txBody>
      </p:sp>
    </p:spTree>
    <p:extLst>
      <p:ext uri="{BB962C8B-B14F-4D97-AF65-F5344CB8AC3E}">
        <p14:creationId xmlns:p14="http://schemas.microsoft.com/office/powerpoint/2010/main" val="3526566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Remember …</a:t>
            </a:r>
            <a:endParaRPr lang="en-US" dirty="0">
              <a:solidFill>
                <a:srgbClr val="00B050"/>
              </a:solidFill>
            </a:endParaRPr>
          </a:p>
        </p:txBody>
      </p:sp>
      <p:sp>
        <p:nvSpPr>
          <p:cNvPr id="3" name="Content Placeholder 2"/>
          <p:cNvSpPr>
            <a:spLocks noGrp="1"/>
          </p:cNvSpPr>
          <p:nvPr>
            <p:ph idx="1"/>
          </p:nvPr>
        </p:nvSpPr>
        <p:spPr>
          <a:xfrm>
            <a:off x="914400" y="1600200"/>
            <a:ext cx="7467600" cy="4800600"/>
          </a:xfrm>
        </p:spPr>
        <p:txBody>
          <a:bodyPr>
            <a:normAutofit/>
          </a:bodyPr>
          <a:lstStyle/>
          <a:p>
            <a:pPr marL="0" indent="0">
              <a:buNone/>
            </a:pPr>
            <a:r>
              <a:rPr lang="en-US" sz="3600" dirty="0" smtClean="0"/>
              <a:t>Reflective practice improves performance and each time we assess our work with young people we gain information that can guide instruction.</a:t>
            </a:r>
          </a:p>
        </p:txBody>
      </p:sp>
    </p:spTree>
    <p:extLst>
      <p:ext uri="{BB962C8B-B14F-4D97-AF65-F5344CB8AC3E}">
        <p14:creationId xmlns:p14="http://schemas.microsoft.com/office/powerpoint/2010/main" val="1590056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Remember …</a:t>
            </a:r>
            <a:endParaRPr lang="en-US" dirty="0">
              <a:solidFill>
                <a:srgbClr val="00B050"/>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While the logistics are cumbersome right now – the opportunity to select your objectives and be able to demonstrate growth in your own content area is a benefit.</a:t>
            </a:r>
          </a:p>
          <a:p>
            <a:pPr marL="0" indent="0">
              <a:buNone/>
            </a:pPr>
            <a:endParaRPr lang="en-US" dirty="0"/>
          </a:p>
          <a:p>
            <a:pPr marL="0" indent="0">
              <a:buNone/>
            </a:pPr>
            <a:r>
              <a:rPr lang="en-US" dirty="0" smtClean="0"/>
              <a:t>Because we are participating this first year – we’ll have the opportunity to discover how best to address the challenges and your ‘score’ will be the best 2 out of 3 years </a:t>
            </a:r>
            <a:r>
              <a:rPr lang="en-US" sz="2600" dirty="0" smtClean="0"/>
              <a:t>(for districts that did not opt-in – they will not have that opportunity)</a:t>
            </a:r>
          </a:p>
          <a:p>
            <a:endParaRPr lang="en-US" dirty="0"/>
          </a:p>
        </p:txBody>
      </p:sp>
    </p:spTree>
    <p:extLst>
      <p:ext uri="{BB962C8B-B14F-4D97-AF65-F5344CB8AC3E}">
        <p14:creationId xmlns:p14="http://schemas.microsoft.com/office/powerpoint/2010/main" val="2102814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Remember</a:t>
            </a:r>
            <a:endParaRPr lang="en-US" dirty="0">
              <a:solidFill>
                <a:srgbClr val="00B050"/>
              </a:solidFill>
            </a:endParaRPr>
          </a:p>
        </p:txBody>
      </p:sp>
      <p:sp>
        <p:nvSpPr>
          <p:cNvPr id="3" name="Content Placeholder 2"/>
          <p:cNvSpPr>
            <a:spLocks noGrp="1"/>
          </p:cNvSpPr>
          <p:nvPr>
            <p:ph idx="1"/>
          </p:nvPr>
        </p:nvSpPr>
        <p:spPr/>
        <p:txBody>
          <a:bodyPr/>
          <a:lstStyle/>
          <a:p>
            <a:pPr marL="0" indent="0">
              <a:spcAft>
                <a:spcPts val="1800"/>
              </a:spcAft>
              <a:buNone/>
            </a:pPr>
            <a:r>
              <a:rPr lang="en-US" dirty="0" smtClean="0"/>
              <a:t>I believe the Arts Educators in our school district foster growth among all their students on a daily basis.  I have faith that you will be able to demonstrate that growth through the ASW process.   </a:t>
            </a:r>
          </a:p>
          <a:p>
            <a:pPr marL="0" indent="0">
              <a:buNone/>
            </a:pPr>
            <a:r>
              <a:rPr lang="en-US" dirty="0" smtClean="0"/>
              <a:t>Thank you for your patience, tenacity, and integrity!</a:t>
            </a:r>
            <a:endParaRPr lang="en-US" dirty="0"/>
          </a:p>
        </p:txBody>
      </p:sp>
    </p:spTree>
    <p:extLst>
      <p:ext uri="{BB962C8B-B14F-4D97-AF65-F5344CB8AC3E}">
        <p14:creationId xmlns:p14="http://schemas.microsoft.com/office/powerpoint/2010/main" val="251876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Middle School Musical Theatre Project</a:t>
            </a:r>
            <a:br>
              <a:rPr lang="en-US" dirty="0" smtClean="0">
                <a:solidFill>
                  <a:srgbClr val="0070C0"/>
                </a:solidFill>
              </a:rPr>
            </a:br>
            <a:r>
              <a:rPr lang="en-US" sz="3600" dirty="0" smtClean="0">
                <a:solidFill>
                  <a:srgbClr val="0070C0"/>
                </a:solidFill>
              </a:rPr>
              <a:t>(MSMTP)</a:t>
            </a:r>
            <a:endParaRPr lang="en-US" sz="3600" dirty="0">
              <a:solidFill>
                <a:srgbClr val="0070C0"/>
              </a:solidFill>
            </a:endParaRPr>
          </a:p>
        </p:txBody>
      </p:sp>
      <p:sp>
        <p:nvSpPr>
          <p:cNvPr id="3" name="Content Placeholder 2"/>
          <p:cNvSpPr>
            <a:spLocks noGrp="1"/>
          </p:cNvSpPr>
          <p:nvPr>
            <p:ph idx="1"/>
          </p:nvPr>
        </p:nvSpPr>
        <p:spPr>
          <a:xfrm>
            <a:off x="457200" y="1600200"/>
            <a:ext cx="8534400" cy="4525963"/>
          </a:xfrm>
        </p:spPr>
        <p:txBody>
          <a:bodyPr>
            <a:normAutofit fontScale="92500" lnSpcReduction="10000"/>
          </a:bodyPr>
          <a:lstStyle/>
          <a:p>
            <a:r>
              <a:rPr lang="en-US" b="1" dirty="0" smtClean="0"/>
              <a:t>What </a:t>
            </a:r>
            <a:r>
              <a:rPr lang="en-US" dirty="0" smtClean="0"/>
              <a:t>– a hybrid ‘course’ with online modules and face-to-face workshops with Professional Artists that will </a:t>
            </a:r>
            <a:r>
              <a:rPr lang="en-US" dirty="0" smtClean="0"/>
              <a:t>lead to the creation of an original musical that students will produce  </a:t>
            </a:r>
          </a:p>
          <a:p>
            <a:endParaRPr lang="en-US" dirty="0" smtClean="0"/>
          </a:p>
          <a:p>
            <a:r>
              <a:rPr lang="en-US" b="1" dirty="0" smtClean="0"/>
              <a:t>When</a:t>
            </a:r>
            <a:r>
              <a:rPr lang="en-US" dirty="0" smtClean="0"/>
              <a:t> </a:t>
            </a:r>
          </a:p>
          <a:p>
            <a:pPr lvl="1"/>
            <a:r>
              <a:rPr lang="en-US" dirty="0"/>
              <a:t>O</a:t>
            </a:r>
            <a:r>
              <a:rPr lang="en-US" dirty="0" smtClean="0"/>
              <a:t>nline modules between Mid March &gt; Mid May</a:t>
            </a:r>
          </a:p>
          <a:p>
            <a:pPr lvl="1"/>
            <a:r>
              <a:rPr lang="en-US" dirty="0" smtClean="0"/>
              <a:t>Face-to-Face workshops </a:t>
            </a:r>
            <a:r>
              <a:rPr lang="en-US" dirty="0" smtClean="0"/>
              <a:t>6/25 – 7/9</a:t>
            </a:r>
            <a:r>
              <a:rPr lang="en-US" b="1" dirty="0" smtClean="0"/>
              <a:t>  </a:t>
            </a:r>
          </a:p>
          <a:p>
            <a:pPr lvl="1"/>
            <a:r>
              <a:rPr lang="en-US" dirty="0" smtClean="0"/>
              <a:t>Performance @ Raleigh Little Theatre Amphitheatre 7/10 &amp; 7/11</a:t>
            </a:r>
          </a:p>
        </p:txBody>
      </p:sp>
    </p:spTree>
    <p:extLst>
      <p:ext uri="{BB962C8B-B14F-4D97-AF65-F5344CB8AC3E}">
        <p14:creationId xmlns:p14="http://schemas.microsoft.com/office/powerpoint/2010/main" val="3554226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TotalTime>
  <Words>968</Words>
  <Application>Microsoft Office PowerPoint</Application>
  <PresentationFormat>On-screen Show (4:3)</PresentationFormat>
  <Paragraphs>99</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Middle/High Arts  Department Chairs</vt:lpstr>
      <vt:lpstr>Topics</vt:lpstr>
      <vt:lpstr>Analysis of Student Work</vt:lpstr>
      <vt:lpstr>ASW – Keys to Success</vt:lpstr>
      <vt:lpstr>ASW - Check the Resources</vt:lpstr>
      <vt:lpstr>Remember …</vt:lpstr>
      <vt:lpstr>Remember …</vt:lpstr>
      <vt:lpstr>Remember</vt:lpstr>
      <vt:lpstr>Middle School Musical Theatre Project (MSMTP)</vt:lpstr>
      <vt:lpstr>MSMTP</vt:lpstr>
      <vt:lpstr>MSMTP</vt:lpstr>
      <vt:lpstr>Benefits of the MSMTP</vt:lpstr>
      <vt:lpstr>Interested in more information about MSMTP?</vt:lpstr>
      <vt:lpstr>Susan Roberts Scholarship</vt:lpstr>
      <vt:lpstr>Susan Roberts Scholarship</vt:lpstr>
      <vt:lpstr>Susan Roberts Scholarship</vt:lpstr>
      <vt:lpstr>Kudos for all your work – EVERYDAY!</vt:lpstr>
    </vt:vector>
  </TitlesOfParts>
  <Company>WCPSS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Middle/High Arts  Department Chairs</dc:title>
  <dc:creator>Elizabeth Droessler</dc:creator>
  <cp:lastModifiedBy>Elizabeth Droessler</cp:lastModifiedBy>
  <cp:revision>7</cp:revision>
  <dcterms:created xsi:type="dcterms:W3CDTF">2015-03-17T16:54:13Z</dcterms:created>
  <dcterms:modified xsi:type="dcterms:W3CDTF">2015-03-17T18:11:07Z</dcterms:modified>
</cp:coreProperties>
</file>